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6" r:id="rId4"/>
    <p:sldId id="257" r:id="rId5"/>
    <p:sldId id="261" r:id="rId6"/>
    <p:sldId id="274" r:id="rId7"/>
    <p:sldId id="286" r:id="rId8"/>
    <p:sldId id="288" r:id="rId9"/>
    <p:sldId id="289" r:id="rId10"/>
    <p:sldId id="269" r:id="rId11"/>
    <p:sldId id="272" r:id="rId12"/>
    <p:sldId id="273" r:id="rId13"/>
    <p:sldId id="290" r:id="rId14"/>
    <p:sldId id="277" r:id="rId15"/>
    <p:sldId id="278" r:id="rId16"/>
    <p:sldId id="279" r:id="rId17"/>
    <p:sldId id="280" r:id="rId18"/>
    <p:sldId id="260" r:id="rId19"/>
    <p:sldId id="281" r:id="rId20"/>
    <p:sldId id="282" r:id="rId21"/>
    <p:sldId id="283" r:id="rId22"/>
    <p:sldId id="284" r:id="rId23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A53965"/>
    <a:srgbClr val="A55C78"/>
    <a:srgbClr val="A55580"/>
    <a:srgbClr val="7A0CFF"/>
    <a:srgbClr val="910000"/>
    <a:srgbClr val="5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88988" autoAdjust="0"/>
  </p:normalViewPr>
  <p:slideViewPr>
    <p:cSldViewPr>
      <p:cViewPr>
        <p:scale>
          <a:sx n="70" d="100"/>
          <a:sy n="70" d="100"/>
        </p:scale>
        <p:origin x="-1230" y="10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28706592-0647-474A-B666-D6DECC66A30D}" type="slidenum">
              <a:rPr lang="en-US" sz="1400">
                <a:latin typeface="Book Antiqua" pitchFamily="18" charset="0"/>
              </a:rPr>
              <a:pPr algn="r">
                <a:defRPr/>
              </a:pPr>
              <a:t>‹nº›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53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8838" y="687388"/>
            <a:ext cx="51403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D153AE81-E698-4F53-8374-3B8C30886E3F}" type="slidenum">
              <a:rPr lang="en-US" sz="1400">
                <a:latin typeface="Book Antiqua" pitchFamily="18" charset="0"/>
              </a:rPr>
              <a:pPr algn="r">
                <a:defRPr/>
              </a:pPr>
              <a:t>‹nº›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7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Aditivos, </a:t>
            </a:r>
            <a:r>
              <a:rPr lang="pt-BR" dirty="0" err="1" smtClean="0"/>
              <a:t>caracteristicas</a:t>
            </a:r>
            <a:r>
              <a:rPr lang="pt-BR" dirty="0" smtClean="0"/>
              <a:t> </a:t>
            </a:r>
            <a:r>
              <a:rPr lang="pt-BR" dirty="0" err="1" smtClean="0"/>
              <a:t>fisicas</a:t>
            </a:r>
            <a:r>
              <a:rPr lang="pt-BR" dirty="0" smtClean="0"/>
              <a:t> e </a:t>
            </a:r>
            <a:r>
              <a:rPr lang="pt-BR" dirty="0" err="1" smtClean="0"/>
              <a:t>mecanicas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369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mtClean="0"/>
              <a:t>UL Garantia de estar utilizando um produto que cumpri os mais rigorosos padrões de desempenho. Uma norma referencia, onde a nossa NBR foi feita.</a:t>
            </a:r>
          </a:p>
          <a:p>
            <a:r>
              <a:rPr lang="pt-BR" altLang="en-US" smtClean="0"/>
              <a:t>FM valor do seguro do empreendimento.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D08FBCD-CB69-413C-8025-E3786589D307}" type="slidenum">
              <a:rPr lang="pt-BR" altLang="en-US"/>
              <a:pPr/>
              <a:t>3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228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Explicar onde e quando é necessária</a:t>
            </a:r>
            <a:r>
              <a:rPr lang="pt-BR" baseline="0" dirty="0" smtClean="0"/>
              <a:t> a realização da transição.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41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47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FAB5FEF-D2E9-4A1C-8D63-E2E7BB10F659}" type="slidenum">
              <a:rPr lang="pt-BR" altLang="en-US"/>
              <a:pPr/>
              <a:t>14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164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mtClean="0">
                <a:solidFill>
                  <a:schemeClr val="tx2"/>
                </a:solidFill>
              </a:rPr>
              <a:t>O produto cumpre ao longo de sua utilização as especificações do projeto, não perde desempenho com o tempo.</a:t>
            </a:r>
          </a:p>
          <a:p>
            <a:endParaRPr lang="pt-BR" altLang="en-US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6335A39-67BB-489D-9823-18A9B859AB4B}" type="slidenum">
              <a:rPr lang="pt-BR" altLang="pt-BR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327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Dadacenter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620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16"/>
            <a:ext cx="10287000" cy="68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059938" y="4941888"/>
            <a:ext cx="1944885" cy="1727200"/>
          </a:xfrm>
          <a:prstGeom prst="rect">
            <a:avLst/>
          </a:prstGeom>
          <a:solidFill>
            <a:schemeClr val="tx2">
              <a:alpha val="36078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083" y="3140968"/>
            <a:ext cx="9562739" cy="1224136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4978" y="4927857"/>
            <a:ext cx="7452828" cy="1741233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899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DB44-DD24-46A3-B120-AC2BDD43B739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D61E-D644-4799-95B1-3F74442B200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455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1219200"/>
            <a:ext cx="2314575" cy="49069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1219200"/>
            <a:ext cx="6772275" cy="49069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029A-73BA-462D-8925-24703CCE53D1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8A45-2EF4-4F36-B7ED-5F190FC01B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103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o fios-03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8" t="37740" r="5572"/>
          <a:stretch/>
        </p:blipFill>
        <p:spPr>
          <a:xfrm>
            <a:off x="0" y="-101598"/>
            <a:ext cx="10287000" cy="1840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6587" y="422933"/>
            <a:ext cx="1801416" cy="7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4240794" cy="6858000"/>
          </a:xfrm>
        </p:spPr>
        <p:txBody>
          <a:bodyPr/>
          <a:lstStyle>
            <a:lvl1pPr marL="0" indent="0">
              <a:buNone/>
              <a:defRPr sz="3700"/>
            </a:lvl1pPr>
            <a:lvl2pPr marL="527517" indent="0">
              <a:buNone/>
              <a:defRPr sz="3200"/>
            </a:lvl2pPr>
            <a:lvl3pPr marL="1055035" indent="0">
              <a:buNone/>
              <a:defRPr sz="2800"/>
            </a:lvl3pPr>
            <a:lvl4pPr marL="1582552" indent="0">
              <a:buNone/>
              <a:defRPr sz="2300"/>
            </a:lvl4pPr>
            <a:lvl5pPr marL="2110069" indent="0">
              <a:buNone/>
              <a:defRPr sz="2300"/>
            </a:lvl5pPr>
            <a:lvl6pPr marL="2637587" indent="0">
              <a:buNone/>
              <a:defRPr sz="2300"/>
            </a:lvl6pPr>
            <a:lvl7pPr marL="3165104" indent="0">
              <a:buNone/>
              <a:defRPr sz="2300"/>
            </a:lvl7pPr>
            <a:lvl8pPr marL="3692622" indent="0">
              <a:buNone/>
              <a:defRPr sz="2300"/>
            </a:lvl8pPr>
            <a:lvl9pPr marL="4220139" indent="0">
              <a:buNone/>
              <a:defRPr sz="23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7881-5985-4F44-ABD1-3C87A9140699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117B-B83B-4B11-BC28-7C16420441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53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6481-A75F-4E49-99B4-1D1C8036BEF9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9E57-0D9D-472F-9FAA-B7A8679E40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27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905000"/>
            <a:ext cx="4543425" cy="4221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29225" y="1905000"/>
            <a:ext cx="4543425" cy="4221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21FC-F44E-40CF-8D89-DF0E010640C6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B075-2300-4746-926A-D3484D5DD6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970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4350" y="1752599"/>
            <a:ext cx="4545212" cy="422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25655" y="1752599"/>
            <a:ext cx="4546997" cy="4222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1328-A116-4E29-AA51-EAD6209EEC9C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3CF3-A2D4-4B82-A849-CBA974293C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664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0003-4F63-45E4-B262-17FEF863E9BB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913D9-1A1E-4A0B-89CA-F40A58B0E2F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480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7FEF-F2A4-4D52-A4B7-32E061FD8B93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741A-D2DC-438E-9472-FCE16C05F5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82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2" y="1231900"/>
            <a:ext cx="3384352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1931" y="1231900"/>
            <a:ext cx="5750719" cy="48942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14352" y="2057400"/>
            <a:ext cx="3384352" cy="40687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C72C-1ABE-4633-BE9A-304B13F86BA3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F5958-AAED-4C38-92E7-3EB4D27CE3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020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28D3-7903-4719-8DDC-705D24F4A1CD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E2B5D-115B-4C53-94F8-EEA46EA248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8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0287000" cy="6855968"/>
          </a:xfrm>
          <a:prstGeom prst="rect">
            <a:avLst/>
          </a:prstGeom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14350" y="1204343"/>
            <a:ext cx="9258300" cy="54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14350" y="1828800"/>
            <a:ext cx="9258300" cy="42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 smtClean="0"/>
              <a:t>Clique para editar os estilos do texto mestre</a:t>
            </a:r>
          </a:p>
          <a:p>
            <a:pPr lvl="1"/>
            <a:r>
              <a:rPr lang="pt-BR" altLang="pt-BR" dirty="0" smtClean="0"/>
              <a:t>Segundo nível</a:t>
            </a:r>
          </a:p>
          <a:p>
            <a:pPr lvl="2"/>
            <a:r>
              <a:rPr lang="pt-BR" altLang="pt-BR" dirty="0" smtClean="0"/>
              <a:t>Terceiro nível</a:t>
            </a:r>
          </a:p>
          <a:p>
            <a:pPr lvl="3"/>
            <a:r>
              <a:rPr lang="pt-BR" altLang="pt-BR" dirty="0" smtClean="0"/>
              <a:t>Quarto nível</a:t>
            </a:r>
          </a:p>
          <a:p>
            <a:pPr lvl="4"/>
            <a:r>
              <a:rPr lang="pt-BR" alt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FEDE4F-5F0C-4C67-B7B2-04EAAD502381}" type="datetimeFigureOut">
              <a:rPr lang="pt-BR" altLang="pt-BR"/>
              <a:pPr>
                <a:defRPr/>
              </a:pPr>
              <a:t>24/10/2016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C3E654-DBE2-4609-8929-24CF12AD87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641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google.com.br/url?sa=i&amp;rct=j&amp;q=&amp;esrc=s&amp;frm=1&amp;source=images&amp;cd=&amp;cad=rja&amp;uact=8&amp;ved=0CAcQjRw&amp;url=http://www.carboligas.com.br/loja/produtos.asp?lang=pt_BR&amp;tipo_busca=categoria&amp;codigo_categoria=38&amp;ei=LisbVaiuFrDlsASpkYDoCQ&amp;bvm=bv.89744112,d.cWc&amp;psig=AFQjCNE8SC81z2zbv883AYcUSV1gUzGk3g&amp;ust=1427929241175312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../Apresenta&#231;&#245;es%20novas/AMANCO%20Fire%20finalh264.mov" TargetMode="External"/><Relationship Id="rId4" Type="http://schemas.openxmlformats.org/officeDocument/2006/relationships/hyperlink" Target="AMANCO%20Fire%20exposicao%20fogo.m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giardini@mexichem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Melhores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ráticas</a:t>
            </a:r>
            <a:r>
              <a:rPr lang="en-US" sz="2800" dirty="0" smtClean="0"/>
              <a:t> para </a:t>
            </a:r>
            <a:r>
              <a:rPr lang="en-US" sz="2800" dirty="0" err="1" smtClean="0"/>
              <a:t>instalação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rede</a:t>
            </a:r>
            <a:r>
              <a:rPr lang="en-US" sz="2800" dirty="0" smtClean="0"/>
              <a:t> de sprinkler </a:t>
            </a:r>
            <a:r>
              <a:rPr lang="en-US" sz="2800" dirty="0" err="1" smtClean="0"/>
              <a:t>utilizando</a:t>
            </a:r>
            <a:r>
              <a:rPr lang="en-US" sz="2800" dirty="0" smtClean="0"/>
              <a:t> </a:t>
            </a:r>
            <a:r>
              <a:rPr lang="en-US" sz="2800" dirty="0" err="1" smtClean="0"/>
              <a:t>tubos</a:t>
            </a:r>
            <a:r>
              <a:rPr lang="en-US" sz="2800" dirty="0" smtClean="0"/>
              <a:t> e </a:t>
            </a:r>
            <a:r>
              <a:rPr lang="en-US" sz="2800" dirty="0" err="1" smtClean="0"/>
              <a:t>conexões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CPVC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err="1" smtClean="0"/>
              <a:t>Eng</a:t>
            </a:r>
            <a:r>
              <a:rPr lang="en-US" sz="2800" dirty="0" smtClean="0"/>
              <a:t>º Ricardo Giardini</a:t>
            </a:r>
            <a:endParaRPr lang="en-US" sz="2800" dirty="0"/>
          </a:p>
          <a:p>
            <a:r>
              <a:rPr lang="en-US" sz="2800" dirty="0" err="1" smtClean="0"/>
              <a:t>Executivo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Produtos</a:t>
            </a:r>
            <a:endParaRPr lang="en-US" sz="2800" dirty="0"/>
          </a:p>
          <a:p>
            <a:r>
              <a:rPr lang="en-US" sz="2800" dirty="0" smtClean="0"/>
              <a:t>Mexichem Brasil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249490" y="2924944"/>
            <a:ext cx="9757091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POSSÍVEIS DE TRANSIÇÃO</a:t>
            </a:r>
            <a:endParaRPr lang="pt-BR" dirty="0"/>
          </a:p>
        </p:txBody>
      </p:sp>
      <p:sp>
        <p:nvSpPr>
          <p:cNvPr id="8" name="Retângulo de cantos arredondados 23"/>
          <p:cNvSpPr>
            <a:spLocks noChangeArrowheads="1"/>
          </p:cNvSpPr>
          <p:nvPr/>
        </p:nvSpPr>
        <p:spPr bwMode="auto">
          <a:xfrm>
            <a:off x="157162" y="2102642"/>
            <a:ext cx="4914329" cy="566577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algn="ctr" defTabSz="449263">
              <a:defRPr/>
            </a:pPr>
            <a:r>
              <a:rPr lang="pt-BR" altLang="pt-BR" sz="1300" b="1" dirty="0">
                <a:solidFill>
                  <a:srgbClr val="FFFFFF"/>
                </a:solidFill>
                <a:latin typeface="Arial" charset="0"/>
                <a:sym typeface="Arial" pitchFamily="34" charset="0"/>
              </a:rPr>
              <a:t>2. AÇO CARBONO </a:t>
            </a:r>
            <a:r>
              <a:rPr lang="pt-BR" altLang="pt-BR" sz="1300" b="1" dirty="0" smtClean="0">
                <a:solidFill>
                  <a:srgbClr val="FFFFFF"/>
                </a:solidFill>
                <a:latin typeface="Arial" charset="0"/>
                <a:sym typeface="Arial" pitchFamily="34" charset="0"/>
              </a:rPr>
              <a:t>ROSCÁVEL/ AÇO </a:t>
            </a:r>
            <a:r>
              <a:rPr lang="pt-BR" altLang="pt-BR" sz="1300" b="1" dirty="0">
                <a:solidFill>
                  <a:srgbClr val="FFFFFF"/>
                </a:solidFill>
                <a:latin typeface="Arial" charset="0"/>
                <a:sym typeface="Arial" pitchFamily="34" charset="0"/>
              </a:rPr>
              <a:t>CARBONO RANHURADO OU COM CANAL</a:t>
            </a:r>
          </a:p>
          <a:p>
            <a:pPr algn="ctr" defTabSz="449263">
              <a:defRPr/>
            </a:pPr>
            <a:endParaRPr lang="pt-BR" altLang="pt-BR" sz="1300" b="1" dirty="0">
              <a:solidFill>
                <a:srgbClr val="FFFFFF"/>
              </a:solidFill>
              <a:latin typeface="Arial" charset="0"/>
              <a:sym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5" y="4054486"/>
            <a:ext cx="2555676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www.carboligas.com.br/loja/config/imagens_conteudo/produtos/imagensGRD/GRD_70_tubo%20de%20aco%20carbono%20galvanizado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8082" r="6038" b="10809"/>
          <a:stretch/>
        </p:blipFill>
        <p:spPr bwMode="auto">
          <a:xfrm rot="12851544">
            <a:off x="6966201" y="4103560"/>
            <a:ext cx="1910158" cy="22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3175">
            <a:off x="4642786" y="4662057"/>
            <a:ext cx="1695186" cy="143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460" y="3089186"/>
            <a:ext cx="1413838" cy="130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6882">
            <a:off x="6705486" y="3176055"/>
            <a:ext cx="2874915" cy="116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23" y="3192742"/>
            <a:ext cx="1287139" cy="112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94" y="4567723"/>
            <a:ext cx="1719119" cy="185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174734" y="2924944"/>
            <a:ext cx="9831848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POSSÍVEIS DE TRANSIÇÃO</a:t>
            </a:r>
            <a:endParaRPr lang="pt-B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7" y="3712635"/>
            <a:ext cx="2586922" cy="117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de cantos arredondados 23"/>
          <p:cNvSpPr>
            <a:spLocks noChangeArrowheads="1"/>
          </p:cNvSpPr>
          <p:nvPr/>
        </p:nvSpPr>
        <p:spPr bwMode="auto">
          <a:xfrm>
            <a:off x="157162" y="1931955"/>
            <a:ext cx="6482953" cy="39687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algn="ctr" defTabSz="449263">
              <a:defRPr/>
            </a:pPr>
            <a:r>
              <a:rPr lang="pt-BR" altLang="pt-BR" sz="1300" b="1" dirty="0">
                <a:solidFill>
                  <a:srgbClr val="FFFFFF"/>
                </a:solidFill>
                <a:latin typeface="Arial" charset="0"/>
                <a:sym typeface="Arial" pitchFamily="34" charset="0"/>
              </a:rPr>
              <a:t>5. AÇO CARBONO DERIVAÇÃO NA PRUMADA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38" y="3626550"/>
            <a:ext cx="1287139" cy="112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87713" y="3793503"/>
            <a:ext cx="2802001" cy="135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45064">
            <a:off x="6892295" y="3669641"/>
            <a:ext cx="1582695" cy="16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10" y="3735722"/>
            <a:ext cx="1596628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174734" y="2924944"/>
            <a:ext cx="9831848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POSSÍVEIS DE TRANSIÇÃO</a:t>
            </a:r>
            <a:endParaRPr lang="pt-B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57" y="3784496"/>
            <a:ext cx="1548943" cy="166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919179"/>
            <a:ext cx="2736304" cy="12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de cantos arredondados 23"/>
          <p:cNvSpPr>
            <a:spLocks noChangeArrowheads="1"/>
          </p:cNvSpPr>
          <p:nvPr/>
        </p:nvSpPr>
        <p:spPr bwMode="auto">
          <a:xfrm>
            <a:off x="174734" y="1844824"/>
            <a:ext cx="6484740" cy="395288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algn="ctr" defTabSz="449263">
              <a:defRPr/>
            </a:pPr>
            <a:r>
              <a:rPr lang="pt-BR" altLang="pt-BR" sz="1300" b="1" dirty="0">
                <a:solidFill>
                  <a:srgbClr val="FFFFFF"/>
                </a:solidFill>
                <a:latin typeface="Arial" charset="0"/>
                <a:sym typeface="Arial" pitchFamily="34" charset="0"/>
              </a:rPr>
              <a:t>6. COBRE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39" y="3632572"/>
            <a:ext cx="1413213" cy="182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5954">
            <a:off x="6864178" y="3804525"/>
            <a:ext cx="2536840" cy="14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MÉTODOS DE INSTALAÇÃO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Procedimento para reparo e modificação do sistema de tubulação de </a:t>
            </a:r>
            <a:r>
              <a:rPr lang="pt-BR" sz="2800" b="1" dirty="0" smtClean="0"/>
              <a:t>CPVC</a:t>
            </a:r>
          </a:p>
          <a:p>
            <a:r>
              <a:rPr lang="pt-BR" sz="2800" dirty="0"/>
              <a:t>Nesse procedimento o sistema deve ser drenado. Para os cortes das áreas a serem reparadas, devem ser utilizadas as ferramentas indicadas pelo fabricante dos tubos de CPVC. Os cortes devem ser realizados a uma distância que garanta a inserção completa da extremidade do tubo na bolsa da conexão. O corte deve ser feito em esquadro e as rebarbas, retiradas. É importante também observar o alinhamento da tubulação e o posicionamento dos suportes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5307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8"/>
          <p:cNvSpPr txBox="1">
            <a:spLocks noChangeArrowheads="1"/>
          </p:cNvSpPr>
          <p:nvPr/>
        </p:nvSpPr>
        <p:spPr bwMode="auto">
          <a:xfrm>
            <a:off x="133946" y="1868488"/>
            <a:ext cx="98369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2000" b="1" dirty="0">
                <a:latin typeface="+mn-lt"/>
              </a:rPr>
              <a:t>Resistente ao fogo: </a:t>
            </a:r>
            <a:r>
              <a:rPr lang="pt-BR" altLang="en-US" sz="2000" dirty="0">
                <a:latin typeface="+mn-lt"/>
              </a:rPr>
              <a:t>Ótimo comportamento de resistência ao fogo.</a:t>
            </a:r>
          </a:p>
          <a:p>
            <a:endParaRPr lang="pt-BR" altLang="en-US" sz="2000" dirty="0">
              <a:latin typeface="+mn-lt"/>
            </a:endParaRPr>
          </a:p>
          <a:p>
            <a:r>
              <a:rPr lang="pt-BR" altLang="en-US" sz="2000" dirty="0">
                <a:latin typeface="+mn-lt"/>
              </a:rPr>
              <a:t>Instalação de sprinklers em rede molhada de risco leve.</a:t>
            </a:r>
          </a:p>
        </p:txBody>
      </p:sp>
      <p:pic>
        <p:nvPicPr>
          <p:cNvPr id="18436" name="Picture 2" descr="C:\Users\brjorgiardin\Documents\Produtos\Predial\Fire Amanco\27-02-14\DSCN5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35" y="2855913"/>
            <a:ext cx="6582966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28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05396" y="6330950"/>
            <a:ext cx="196631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1600" i="1" dirty="0">
                <a:solidFill>
                  <a:schemeClr val="tx2"/>
                </a:solidFill>
                <a:latin typeface="MyriadPro-Regular" pitchFamily="34" charset="0"/>
                <a:hlinkClick r:id="rId5" action="ppaction://hlinkfile"/>
              </a:rPr>
              <a:t>Vídeo ensaio IPT</a:t>
            </a:r>
            <a:endParaRPr lang="pt-BR" altLang="en-US" sz="1600" i="1" dirty="0">
              <a:solidFill>
                <a:schemeClr val="tx2"/>
              </a:solidFill>
              <a:latin typeface="MyriadPro-Regular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4350" y="1204343"/>
            <a:ext cx="9258300" cy="54825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SEGURANÇA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245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981200"/>
              </p:ext>
            </p:extLst>
          </p:nvPr>
        </p:nvGraphicFramePr>
        <p:xfrm>
          <a:off x="318964" y="1988838"/>
          <a:ext cx="9649073" cy="4392491"/>
        </p:xfrm>
        <a:graphic>
          <a:graphicData uri="http://schemas.openxmlformats.org/drawingml/2006/table">
            <a:tbl>
              <a:tblPr firstRow="1" bandRow="1">
                <a:solidFill>
                  <a:srgbClr val="92D050"/>
                </a:solidFill>
                <a:tableStyleId>{5C22544A-7EE6-4342-B048-85BDC9FD1C3A}</a:tableStyleId>
              </a:tblPr>
              <a:tblGrid>
                <a:gridCol w="1610208"/>
                <a:gridCol w="4023376"/>
                <a:gridCol w="4015489"/>
              </a:tblGrid>
              <a:tr h="3533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Cor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Alaranjada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3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Comprimento Comercial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3 metros (ponta-ponta)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9963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Diâmetros Nominais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3/4”, 1”,1 1/4”,1 1/2”, 2”, 2 1/2” e 3”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3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Pressão de serviço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1,21MPa (121 </a:t>
                      </a:r>
                      <a:r>
                        <a:rPr lang="pt-BR" sz="1300" b="1" dirty="0" err="1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m.c.a</a:t>
                      </a:r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. ou 175 </a:t>
                      </a:r>
                      <a:r>
                        <a:rPr lang="pt-BR" sz="1300" b="1" dirty="0" err="1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psi</a:t>
                      </a:r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)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3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Temperatura Máxima de Trabalho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65°C (150°F)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3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Coeficiente de rugosidade </a:t>
                      </a:r>
                      <a:r>
                        <a:rPr lang="pt-BR" sz="1300" b="1" dirty="0" err="1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Hazen</a:t>
                      </a:r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-Williams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 = 150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3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Aplicação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Classificação</a:t>
                      </a:r>
                      <a:r>
                        <a:rPr lang="pt-BR" sz="13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 de risco leve</a:t>
                      </a:r>
                      <a:endParaRPr lang="pt-BR" sz="1300" b="1" dirty="0">
                        <a:solidFill>
                          <a:schemeClr val="tx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1030">
                <a:tc rowSpan="3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CONEXÕES</a:t>
                      </a:r>
                      <a:endParaRPr lang="pt-BR" sz="1300" b="1" dirty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Referência metálica Schedule 40</a:t>
                      </a:r>
                      <a:endParaRPr lang="pt-BR" sz="1300" b="1" dirty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Diâmetros de 3/4” a 1 1/4” (ASTM F438)</a:t>
                      </a:r>
                      <a:endParaRPr lang="pt-BR" sz="1300" b="1" dirty="0">
                        <a:solidFill>
                          <a:schemeClr val="tx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320">
                <a:tc vMerge="1">
                  <a:txBody>
                    <a:bodyPr/>
                    <a:lstStyle/>
                    <a:p>
                      <a:pPr algn="ctr"/>
                      <a:endParaRPr lang="pt-BR" sz="1300" b="1" dirty="0">
                        <a:solidFill>
                          <a:srgbClr val="00599D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D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Referência metálica Schedule 80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Diâmetros 1 1/2” a 3” (ASTM F439)</a:t>
                      </a:r>
                      <a:endParaRPr lang="pt-BR" sz="1300" b="1" dirty="0">
                        <a:solidFill>
                          <a:schemeClr val="tx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266">
                <a:tc vMerge="1">
                  <a:txBody>
                    <a:bodyPr/>
                    <a:lstStyle/>
                    <a:p>
                      <a:pPr algn="ctr"/>
                      <a:endParaRPr lang="pt-BR" sz="1300" b="1" dirty="0">
                        <a:solidFill>
                          <a:srgbClr val="00599D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D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Com rosca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Bico – NPT </a:t>
                      </a:r>
                      <a:r>
                        <a:rPr lang="pt-BR" sz="1300" b="1" baseline="0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 /  </a:t>
                      </a:r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Transição - ISO 7 (BSPT)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332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bg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Fabricado (Composto)</a:t>
                      </a: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300" b="1" dirty="0" smtClean="0">
                        <a:solidFill>
                          <a:schemeClr val="bg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6055" marR="86055" marT="43033" marB="43033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9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CPVC </a:t>
                      </a:r>
                      <a:r>
                        <a:rPr lang="pt-BR" sz="1300" b="1" dirty="0" err="1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Blazemaster</a:t>
                      </a:r>
                      <a:r>
                        <a:rPr lang="pt-BR" sz="1300" b="1" baseline="50000" dirty="0" smtClean="0">
                          <a:solidFill>
                            <a:schemeClr val="tx1"/>
                          </a:solidFill>
                          <a:latin typeface="Trebuchet MS"/>
                          <a:ea typeface="Verdana" panose="020B0604030504040204" pitchFamily="34" charset="0"/>
                          <a:cs typeface="Trebuchet MS"/>
                        </a:rPr>
                        <a:t>®</a:t>
                      </a:r>
                      <a:endParaRPr lang="pt-BR" sz="1300" b="1" baseline="50000" dirty="0">
                        <a:solidFill>
                          <a:schemeClr val="tx1"/>
                        </a:solidFill>
                        <a:latin typeface="Trebuchet MS"/>
                        <a:ea typeface="Verdana" panose="020B0604030504040204" pitchFamily="34" charset="0"/>
                        <a:cs typeface="Trebuchet MS"/>
                      </a:endParaRPr>
                    </a:p>
                  </a:txBody>
                  <a:tcPr marL="85649" marR="85649" marT="45684" marB="45684" anchor="ctr"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4350" y="1204343"/>
            <a:ext cx="9258300" cy="54825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CARACTERÍSTICAS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85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8"/>
          <p:cNvSpPr txBox="1">
            <a:spLocks noChangeArrowheads="1"/>
          </p:cNvSpPr>
          <p:nvPr/>
        </p:nvSpPr>
        <p:spPr bwMode="auto">
          <a:xfrm>
            <a:off x="108943" y="1562100"/>
            <a:ext cx="98262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2800" b="1" u="sng" dirty="0">
                <a:latin typeface="MyriadPro-Regular" pitchFamily="34" charset="0"/>
              </a:rPr>
              <a:t>Obras no Brasil:</a:t>
            </a:r>
          </a:p>
        </p:txBody>
      </p:sp>
      <p:pic>
        <p:nvPicPr>
          <p:cNvPr id="26628" name="Picture 2" descr="C:\Users\brjorgiardin\Documents\Fotos\Fire\2015-01-15 08.39.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5" y="2265363"/>
            <a:ext cx="2160984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brjorgiardin\Documents\Fotos\Fire\Elisa\Amanco Fire Sanhidrel Odebrecht Praça 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36" y="2265364"/>
            <a:ext cx="3391495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brjorgiardin\Documents\Fotos\Fire\Francisco\Obra FAE – Curitiba\ALTA-IMG_20150330_154112_3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4" y="4325939"/>
            <a:ext cx="336827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C:\Users\brjorgiardin\Documents\Fotos\Fire\Francisco\Obra FAE – Curitiba\IMG_20150330_154029_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16" y="2265364"/>
            <a:ext cx="3391496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C:\Users\brjorgiardin\Documents\Fotos\Fire\Francisco\Obra Maiojama - Porto alegre\IMG_20151111_104355459_HD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4340226"/>
            <a:ext cx="340578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4350" y="1204343"/>
            <a:ext cx="9258300" cy="54825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9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8"/>
          <p:cNvSpPr txBox="1">
            <a:spLocks noChangeArrowheads="1"/>
          </p:cNvSpPr>
          <p:nvPr/>
        </p:nvSpPr>
        <p:spPr bwMode="auto">
          <a:xfrm>
            <a:off x="108943" y="1657350"/>
            <a:ext cx="5356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dirty="0">
                <a:solidFill>
                  <a:schemeClr val="tx2"/>
                </a:solidFill>
                <a:latin typeface="MyriadPro-Regular" pitchFamily="34" charset="0"/>
              </a:rPr>
              <a:t>Obras no Brasil:</a:t>
            </a:r>
          </a:p>
        </p:txBody>
      </p:sp>
      <p:pic>
        <p:nvPicPr>
          <p:cNvPr id="27652" name="Picture 2" descr="C:\Users\brjorgiardin\Documents\Fotos\Fire\Francisco\Obra Maiojama - Porto alegre\IMG_20151111_104158860_H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3756026"/>
            <a:ext cx="4650581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C:\Users\brjorgiardin\Documents\Fotos\Fire\Francisco\Obra Tecnisa – Curitiba\IMG_20150722_090337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7" y="2392363"/>
            <a:ext cx="2177057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C:\Users\brjorgiardin\Documents\Cliente\Odebrecht\Cidade Viva\IMG_20151021_094517695_HD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68" y="2392363"/>
            <a:ext cx="290572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C:\Users\brjorgiardin\Documents\Cliente\Odebrecht\Praça São Paulo\04_03_15\IMG_20150304_091357_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9" y="1354138"/>
            <a:ext cx="4650581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453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VANTAGENS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4" y="2204864"/>
            <a:ext cx="4923139" cy="4176464"/>
          </a:xfrm>
          <a:prstGeom prst="rect">
            <a:avLst/>
          </a:prstGeom>
        </p:spPr>
      </p:pic>
      <p:sp>
        <p:nvSpPr>
          <p:cNvPr id="5" name="TextBox 28"/>
          <p:cNvSpPr txBox="1"/>
          <p:nvPr/>
        </p:nvSpPr>
        <p:spPr>
          <a:xfrm>
            <a:off x="5431530" y="2492896"/>
            <a:ext cx="4702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37B4A"/>
                </a:solidFill>
                <a:latin typeface="MyriadPro-Regular"/>
                <a:cs typeface="MyriadPro-Regular"/>
              </a:defRPr>
            </a:lvl1pPr>
          </a:lstStyle>
          <a:p>
            <a:r>
              <a:rPr lang="pt-BR" sz="1800" dirty="0">
                <a:solidFill>
                  <a:schemeClr val="tx1"/>
                </a:solidFill>
              </a:rPr>
              <a:t>Livre de corrosão</a:t>
            </a:r>
            <a:r>
              <a:rPr lang="pt-BR" sz="1800" b="0" dirty="0">
                <a:solidFill>
                  <a:schemeClr val="tx1"/>
                </a:solidFill>
              </a:rPr>
              <a:t>: </a:t>
            </a:r>
            <a:endParaRPr lang="pt-BR" sz="1800" b="0" dirty="0" smtClean="0">
              <a:solidFill>
                <a:schemeClr val="tx1"/>
              </a:solidFill>
            </a:endParaRPr>
          </a:p>
          <a:p>
            <a:r>
              <a:rPr lang="pt-BR" sz="1800" b="0" dirty="0" smtClean="0">
                <a:solidFill>
                  <a:schemeClr val="tx1"/>
                </a:solidFill>
              </a:rPr>
              <a:t>Resistência química e microbiológica.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Elimina </a:t>
            </a:r>
            <a:r>
              <a:rPr lang="pt-BR" sz="1800" b="0" dirty="0">
                <a:solidFill>
                  <a:schemeClr val="tx1"/>
                </a:solidFill>
              </a:rPr>
              <a:t>o risco de trocas e vazamentos devido a </a:t>
            </a:r>
            <a:r>
              <a:rPr lang="pt-BR" sz="1800" b="0" dirty="0" smtClean="0">
                <a:solidFill>
                  <a:schemeClr val="tx1"/>
                </a:solidFill>
              </a:rPr>
              <a:t>corrosão.</a:t>
            </a:r>
            <a:endParaRPr lang="pt-BR" sz="1800" b="0" dirty="0">
              <a:solidFill>
                <a:schemeClr val="tx1"/>
              </a:solidFill>
            </a:endParaRPr>
          </a:p>
          <a:p>
            <a:endParaRPr lang="pt-BR" sz="1800" b="0" dirty="0" smtClean="0">
              <a:solidFill>
                <a:schemeClr val="tx1"/>
              </a:solidFill>
            </a:endParaRPr>
          </a:p>
          <a:p>
            <a:r>
              <a:rPr lang="pt-BR" sz="1800" b="0" dirty="0" smtClean="0">
                <a:solidFill>
                  <a:schemeClr val="tx1"/>
                </a:solidFill>
              </a:rPr>
              <a:t>Não </a:t>
            </a:r>
            <a:r>
              <a:rPr lang="pt-BR" sz="1800" b="0" dirty="0">
                <a:solidFill>
                  <a:schemeClr val="tx1"/>
                </a:solidFill>
              </a:rPr>
              <a:t>necessita pintura de proteção.</a:t>
            </a:r>
          </a:p>
          <a:p>
            <a:r>
              <a:rPr lang="pt-BR" sz="1800" b="0" dirty="0">
                <a:solidFill>
                  <a:schemeClr val="tx1"/>
                </a:solidFill>
              </a:rPr>
              <a:t>Maior vida útil do </a:t>
            </a:r>
            <a:r>
              <a:rPr lang="pt-BR" sz="1800" b="0" dirty="0" smtClean="0">
                <a:solidFill>
                  <a:schemeClr val="tx1"/>
                </a:solidFill>
              </a:rPr>
              <a:t>sistema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Alta </a:t>
            </a:r>
            <a:r>
              <a:rPr lang="pt-BR" sz="1800" b="0" dirty="0">
                <a:solidFill>
                  <a:schemeClr val="tx1"/>
                </a:solidFill>
              </a:rPr>
              <a:t>resistência em ambientes </a:t>
            </a:r>
            <a:r>
              <a:rPr lang="pt-BR" sz="1800" b="0" dirty="0" smtClean="0">
                <a:solidFill>
                  <a:schemeClr val="tx1"/>
                </a:solidFill>
              </a:rPr>
              <a:t>salinos</a:t>
            </a:r>
            <a:endParaRPr lang="pt-B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VANTAGENS</a:t>
            </a:r>
            <a:endParaRPr lang="en-US" dirty="0"/>
          </a:p>
        </p:txBody>
      </p:sp>
      <p:sp>
        <p:nvSpPr>
          <p:cNvPr id="5" name="TextBox 28"/>
          <p:cNvSpPr txBox="1"/>
          <p:nvPr/>
        </p:nvSpPr>
        <p:spPr>
          <a:xfrm>
            <a:off x="5431530" y="2492896"/>
            <a:ext cx="4702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37B4A"/>
                </a:solidFill>
                <a:latin typeface="MyriadPro-Regular"/>
                <a:cs typeface="MyriadPro-Regular"/>
              </a:defRPr>
            </a:lvl1pPr>
          </a:lstStyle>
          <a:p>
            <a:r>
              <a:rPr lang="pt-BR" sz="1800" dirty="0" smtClean="0">
                <a:solidFill>
                  <a:schemeClr val="tx1"/>
                </a:solidFill>
              </a:rPr>
              <a:t>Material Leve</a:t>
            </a:r>
            <a:r>
              <a:rPr lang="pt-BR" sz="1800" b="0" dirty="0" smtClean="0">
                <a:solidFill>
                  <a:schemeClr val="tx1"/>
                </a:solidFill>
              </a:rPr>
              <a:t>: 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Melhora a logística da obra.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Melhora o armazenamento.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Reduz o tempo da instalação.</a:t>
            </a:r>
          </a:p>
          <a:p>
            <a:endParaRPr lang="pt-BR" sz="1800" b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2" y="2348880"/>
            <a:ext cx="5118196" cy="31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57" y="657964"/>
            <a:ext cx="9258300" cy="548257"/>
          </a:xfrm>
        </p:spPr>
        <p:txBody>
          <a:bodyPr/>
          <a:lstStyle/>
          <a:p>
            <a:r>
              <a:rPr lang="en-US" dirty="0" smtClean="0"/>
              <a:t>APRESENTAÇÃO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262468" y="1303588"/>
            <a:ext cx="3871499" cy="5324534"/>
            <a:chOff x="134481" y="1543484"/>
            <a:chExt cx="3456434" cy="3868614"/>
          </a:xfrm>
        </p:grpSpPr>
        <p:sp>
          <p:nvSpPr>
            <p:cNvPr id="5" name="TextBox 13"/>
            <p:cNvSpPr txBox="1"/>
            <p:nvPr/>
          </p:nvSpPr>
          <p:spPr>
            <a:xfrm>
              <a:off x="457190" y="1800340"/>
              <a:ext cx="2514611" cy="33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b="1" dirty="0">
                <a:latin typeface="MyriadPro-Regular"/>
                <a:cs typeface="MyriadPro-Regular"/>
              </a:endParaRPr>
            </a:p>
          </p:txBody>
        </p:sp>
        <p:sp>
          <p:nvSpPr>
            <p:cNvPr id="6" name="TextBox 14"/>
            <p:cNvSpPr txBox="1"/>
            <p:nvPr/>
          </p:nvSpPr>
          <p:spPr>
            <a:xfrm>
              <a:off x="134481" y="1543484"/>
              <a:ext cx="3456434" cy="386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37B4A"/>
                  </a:solidFill>
                  <a:latin typeface="MyriadPro-Regular"/>
                  <a:cs typeface="MyriadPro-Regular"/>
                </a:defRPr>
              </a:lvl1pPr>
            </a:lstStyle>
            <a:p>
              <a:r>
                <a:rPr lang="pt-BR" sz="2000" dirty="0" smtClean="0">
                  <a:solidFill>
                    <a:schemeClr val="tx1"/>
                  </a:solidFill>
                  <a:latin typeface="+mj-lt"/>
                </a:rPr>
                <a:t>O CPVC </a:t>
              </a:r>
              <a:r>
                <a:rPr lang="pt-BR" sz="2000" dirty="0" err="1" smtClean="0">
                  <a:solidFill>
                    <a:schemeClr val="tx1"/>
                  </a:solidFill>
                  <a:latin typeface="+mj-lt"/>
                </a:rPr>
                <a:t>Blazemaster</a:t>
              </a:r>
              <a:r>
                <a:rPr lang="pt-BR" sz="20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t-BR" sz="2000" dirty="0">
                  <a:solidFill>
                    <a:schemeClr val="tx1"/>
                  </a:solidFill>
                  <a:latin typeface="+mj-lt"/>
                </a:rPr>
                <a:t>é </a:t>
              </a:r>
              <a:r>
                <a:rPr lang="pt-BR" sz="2000" dirty="0" smtClean="0">
                  <a:solidFill>
                    <a:schemeClr val="tx1"/>
                  </a:solidFill>
                  <a:latin typeface="+mj-lt"/>
                </a:rPr>
                <a:t>utilizado em instalações de combate a incêndio em redes de Sprinklers para instalações de risco leve. </a:t>
              </a:r>
            </a:p>
            <a:p>
              <a:endParaRPr lang="pt-BR" sz="2000" dirty="0">
                <a:solidFill>
                  <a:schemeClr val="tx1"/>
                </a:solidFill>
                <a:latin typeface="+mj-lt"/>
              </a:endParaRPr>
            </a:p>
            <a:p>
              <a:r>
                <a:rPr lang="pt-BR" sz="2000" dirty="0">
                  <a:solidFill>
                    <a:schemeClr val="tx1"/>
                  </a:solidFill>
                  <a:latin typeface="+mj-lt"/>
                </a:rPr>
                <a:t>No Brasil, foi firmada a  parceria </a:t>
              </a:r>
              <a:r>
                <a:rPr lang="pt-BR" sz="2000" dirty="0" smtClean="0">
                  <a:solidFill>
                    <a:schemeClr val="tx1"/>
                  </a:solidFill>
                  <a:latin typeface="+mj-lt"/>
                </a:rPr>
                <a:t>entre </a:t>
              </a:r>
              <a:r>
                <a:rPr lang="pt-BR" sz="2000" dirty="0" err="1" smtClean="0">
                  <a:solidFill>
                    <a:schemeClr val="tx1"/>
                  </a:solidFill>
                  <a:latin typeface="+mj-lt"/>
                </a:rPr>
                <a:t>Lubrizol</a:t>
              </a:r>
              <a:r>
                <a:rPr lang="pt-BR" sz="2000" dirty="0" smtClean="0">
                  <a:solidFill>
                    <a:schemeClr val="tx1"/>
                  </a:solidFill>
                  <a:latin typeface="+mj-lt"/>
                </a:rPr>
                <a:t> e </a:t>
              </a:r>
              <a:r>
                <a:rPr lang="pt-BR" sz="2000" dirty="0" err="1">
                  <a:solidFill>
                    <a:schemeClr val="tx1"/>
                  </a:solidFill>
                  <a:latin typeface="+mj-lt"/>
                </a:rPr>
                <a:t>Mexichem</a:t>
              </a:r>
              <a:r>
                <a:rPr lang="pt-BR" sz="2000" dirty="0">
                  <a:solidFill>
                    <a:schemeClr val="tx1"/>
                  </a:solidFill>
                  <a:latin typeface="+mj-lt"/>
                </a:rPr>
                <a:t> em 2014, que desde então comercializa os tubos e conexões </a:t>
              </a:r>
              <a:r>
                <a:rPr lang="pt-BR" sz="2000" dirty="0" err="1">
                  <a:solidFill>
                    <a:schemeClr val="tx1"/>
                  </a:solidFill>
                  <a:latin typeface="+mj-lt"/>
                </a:rPr>
                <a:t>Blaze</a:t>
              </a:r>
              <a:r>
                <a:rPr lang="pt-BR" sz="20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pt-BR" sz="2000" dirty="0" smtClean="0">
                  <a:solidFill>
                    <a:schemeClr val="tx1"/>
                  </a:solidFill>
                  <a:latin typeface="+mj-lt"/>
                </a:rPr>
                <a:t>Master. </a:t>
              </a:r>
            </a:p>
            <a:p>
              <a:endParaRPr lang="pt-BR" sz="2000" dirty="0" smtClean="0">
                <a:solidFill>
                  <a:schemeClr val="tx1"/>
                </a:solidFill>
                <a:latin typeface="+mj-lt"/>
              </a:endParaRPr>
            </a:p>
            <a:p>
              <a:r>
                <a:rPr lang="pt-BR" sz="2000" dirty="0" smtClean="0">
                  <a:solidFill>
                    <a:schemeClr val="tx1"/>
                  </a:solidFill>
                  <a:latin typeface="+mj-lt"/>
                </a:rPr>
                <a:t>A </a:t>
              </a:r>
              <a:r>
                <a:rPr lang="pt-BR" sz="2000" dirty="0" err="1">
                  <a:solidFill>
                    <a:schemeClr val="tx1"/>
                  </a:solidFill>
                  <a:latin typeface="+mj-lt"/>
                </a:rPr>
                <a:t>Lubrizol</a:t>
              </a:r>
              <a:r>
                <a:rPr lang="pt-BR" sz="2000" dirty="0">
                  <a:solidFill>
                    <a:schemeClr val="tx1"/>
                  </a:solidFill>
                  <a:latin typeface="+mj-lt"/>
                </a:rPr>
                <a:t> é a inventora do CPVC, com mais de 50 anos de experiência,  2 bilhões de metros de tubulações de sprinklers instalados em 60 países, por mais de 30 anos.</a:t>
              </a:r>
            </a:p>
          </p:txBody>
        </p:sp>
      </p:grpSp>
      <p:sp>
        <p:nvSpPr>
          <p:cNvPr id="11" name="TextBox 14"/>
          <p:cNvSpPr txBox="1"/>
          <p:nvPr/>
        </p:nvSpPr>
        <p:spPr>
          <a:xfrm>
            <a:off x="4630416" y="4869160"/>
            <a:ext cx="4623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37B4A"/>
                </a:solidFill>
                <a:latin typeface="MyriadPro-Regular"/>
                <a:cs typeface="MyriadPro-Regular"/>
              </a:defRPr>
            </a:lvl1pPr>
          </a:lstStyle>
          <a:p>
            <a:pPr>
              <a:defRPr/>
            </a:pPr>
            <a:r>
              <a:rPr lang="pt-BR" sz="1600" dirty="0" smtClean="0">
                <a:solidFill>
                  <a:schemeClr val="tx2"/>
                </a:solidFill>
              </a:rPr>
              <a:t> </a:t>
            </a:r>
            <a:endParaRPr lang="pt-BR" sz="16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16" y="1844824"/>
            <a:ext cx="511977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VANTAGENS</a:t>
            </a:r>
            <a:endParaRPr lang="en-US" dirty="0"/>
          </a:p>
        </p:txBody>
      </p:sp>
      <p:sp>
        <p:nvSpPr>
          <p:cNvPr id="5" name="TextBox 28"/>
          <p:cNvSpPr txBox="1"/>
          <p:nvPr/>
        </p:nvSpPr>
        <p:spPr>
          <a:xfrm>
            <a:off x="5431530" y="2492896"/>
            <a:ext cx="4702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37B4A"/>
                </a:solidFill>
                <a:latin typeface="MyriadPro-Regular"/>
                <a:cs typeface="MyriadPro-Regular"/>
              </a:defRPr>
            </a:lvl1pPr>
          </a:lstStyle>
          <a:p>
            <a:r>
              <a:rPr lang="pt-BR" sz="1800" dirty="0" smtClean="0">
                <a:solidFill>
                  <a:schemeClr val="tx1"/>
                </a:solidFill>
              </a:rPr>
              <a:t>Fácil de instalar</a:t>
            </a:r>
            <a:r>
              <a:rPr lang="pt-BR" sz="1800" b="0" dirty="0" smtClean="0">
                <a:solidFill>
                  <a:schemeClr val="tx1"/>
                </a:solidFill>
              </a:rPr>
              <a:t>: 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Familiaridade com o tipo de instalação.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Rápido de instalar.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Instalação limpa.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Não necessita pintura.</a:t>
            </a:r>
          </a:p>
          <a:p>
            <a:r>
              <a:rPr lang="pt-BR" sz="1800" b="0" dirty="0" smtClean="0">
                <a:solidFill>
                  <a:schemeClr val="tx1"/>
                </a:solidFill>
              </a:rPr>
              <a:t>Não necessita ferramentas especiais.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 smtClean="0">
                <a:solidFill>
                  <a:schemeClr val="tx1"/>
                </a:solidFill>
              </a:rPr>
              <a:t>Fácil </a:t>
            </a:r>
            <a:r>
              <a:rPr lang="pt-BR" sz="1800" b="0" dirty="0" err="1" smtClean="0">
                <a:solidFill>
                  <a:schemeClr val="tx1"/>
                </a:solidFill>
              </a:rPr>
              <a:t>retrofit</a:t>
            </a:r>
            <a:endParaRPr lang="pt-BR" sz="18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64" y="2196046"/>
            <a:ext cx="5184574" cy="354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fotos vesda\fotos comprimidas\IMG_01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49" y="1856507"/>
            <a:ext cx="2580813" cy="206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:\fotos vesda\fotos comprimidas\IMG_015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659" y="1856504"/>
            <a:ext cx="1976474" cy="281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will\Mis documentos\Mis imágenes\vesda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350" y="3919959"/>
            <a:ext cx="2688784" cy="21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will\Mis documentos\Mis imágenes\vesda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54" y="4294487"/>
            <a:ext cx="2720276" cy="21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29510" y="6073290"/>
            <a:ext cx="4895913" cy="38353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pt-BR" sz="1800" dirty="0">
                <a:latin typeface="MyriadPro-Regular"/>
                <a:cs typeface="MyriadPro-Regular"/>
              </a:rPr>
              <a:t>Detecção de fumaça por aspiração</a:t>
            </a:r>
            <a:r>
              <a:rPr lang="es-CO" altLang="es-CO" sz="1800" dirty="0">
                <a:latin typeface="MyriadPro-Regular"/>
                <a:cs typeface="MyriadPro-Regular"/>
              </a:rPr>
              <a:t> (VESDA)</a:t>
            </a:r>
            <a:endParaRPr lang="es-ES" altLang="es-CO" sz="1800" dirty="0">
              <a:latin typeface="MyriadPro-Regular"/>
              <a:cs typeface="MyriadPro-Regular"/>
            </a:endParaRPr>
          </a:p>
        </p:txBody>
      </p:sp>
      <p:pic>
        <p:nvPicPr>
          <p:cNvPr id="7" name="Picture 2" descr="C:\Documents and Settings\will\Mis documentos\Mis imágenes\vesda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356" y="1856505"/>
            <a:ext cx="2712778" cy="184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4350" y="1204343"/>
            <a:ext cx="9258300" cy="54825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OUTROS SISTEMAS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956" y="4653136"/>
            <a:ext cx="4029474" cy="1953194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37B4A"/>
                </a:solidFill>
                <a:latin typeface="MyriadPro-Regular"/>
                <a:cs typeface="MyriadPro-Regular"/>
              </a:defRPr>
            </a:lvl1pPr>
          </a:lstStyle>
          <a:p>
            <a:r>
              <a:rPr lang="pt-BR" dirty="0" smtClean="0">
                <a:solidFill>
                  <a:schemeClr val="tx1"/>
                </a:solidFill>
              </a:rPr>
              <a:t>Contatos: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Ricardo Giardini</a:t>
            </a:r>
          </a:p>
          <a:p>
            <a:r>
              <a:rPr lang="pt-BR" dirty="0" smtClean="0">
                <a:solidFill>
                  <a:schemeClr val="tx1"/>
                </a:solidFill>
                <a:hlinkClick r:id="rId2"/>
              </a:rPr>
              <a:t>rgiardini@mexichem.com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(11) 9 6365 0035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14959" y="3018692"/>
            <a:ext cx="3744416" cy="5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7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2751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05503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58255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11006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3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63758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510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622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013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OBRIGADO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954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 txBox="1">
            <a:spLocks noChangeArrowheads="1"/>
          </p:cNvSpPr>
          <p:nvPr/>
        </p:nvSpPr>
        <p:spPr bwMode="auto">
          <a:xfrm>
            <a:off x="246956" y="1988840"/>
            <a:ext cx="98262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b="1" dirty="0">
                <a:latin typeface="MyriadPro-Regular" pitchFamily="34" charset="0"/>
              </a:rPr>
              <a:t>Produto certificado</a:t>
            </a:r>
            <a:r>
              <a:rPr lang="pt-BR" altLang="en-US" dirty="0">
                <a:latin typeface="MyriadPro-Regular" pitchFamily="34" charset="0"/>
              </a:rPr>
              <a:t>: Os produtos comercializados pela Amanco possuem os certificados UL e FM.</a:t>
            </a:r>
          </a:p>
          <a:p>
            <a:r>
              <a:rPr lang="pt-BR" altLang="en-US" dirty="0">
                <a:latin typeface="MyriadPro-Regular" pitchFamily="34" charset="0"/>
              </a:rPr>
              <a:t>A UL é empresa global focada em segurança de produtos.</a:t>
            </a:r>
          </a:p>
        </p:txBody>
      </p:sp>
      <p:pic>
        <p:nvPicPr>
          <p:cNvPr id="13316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4" y="3189169"/>
            <a:ext cx="218420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246956" y="4357391"/>
            <a:ext cx="98262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>
                <a:latin typeface="MyriadPro-Regular" pitchFamily="34" charset="0"/>
              </a:rPr>
              <a:t>A FM Global é uma empresa que fornece seguro de propriedade comercial e industrial e certifica produtos através da FM Approved.</a:t>
            </a:r>
          </a:p>
        </p:txBody>
      </p:sp>
      <p:pic>
        <p:nvPicPr>
          <p:cNvPr id="13318" name="Picture 11" descr="FM Approve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4" y="5203232"/>
            <a:ext cx="1584126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4350" y="1204343"/>
            <a:ext cx="9258300" cy="54825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CERTIFICADO UL E 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60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UTILIZAÇÃO</a:t>
            </a:r>
            <a:endParaRPr lang="en-US" dirty="0"/>
          </a:p>
        </p:txBody>
      </p:sp>
      <p:sp>
        <p:nvSpPr>
          <p:cNvPr id="16" name="TextBox 28"/>
          <p:cNvSpPr txBox="1">
            <a:spLocks noGrp="1"/>
          </p:cNvSpPr>
          <p:nvPr>
            <p:ph idx="1"/>
          </p:nvPr>
        </p:nvSpPr>
        <p:spPr>
          <a:xfrm>
            <a:off x="514350" y="1828800"/>
            <a:ext cx="92583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37B4A"/>
                </a:solidFill>
                <a:latin typeface="MyriadPro-Regular"/>
                <a:cs typeface="MyriadPro-Regular"/>
              </a:defRPr>
            </a:lvl1pPr>
          </a:lstStyle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Os </a:t>
            </a:r>
            <a:r>
              <a:rPr lang="pt-BR" sz="2000" dirty="0">
                <a:solidFill>
                  <a:schemeClr val="tx1"/>
                </a:solidFill>
              </a:rPr>
              <a:t>produtos  podem ser utilizado em uma grande variedade de obras classificadas como risco </a:t>
            </a:r>
            <a:r>
              <a:rPr lang="pt-BR" sz="2000" dirty="0" smtClean="0">
                <a:solidFill>
                  <a:schemeClr val="tx1"/>
                </a:solidFill>
              </a:rPr>
              <a:t>leve, de acordo com a NBR-10897:</a:t>
            </a:r>
            <a:endParaRPr lang="pt-BR" sz="2000" dirty="0">
              <a:solidFill>
                <a:schemeClr val="tx1"/>
              </a:solidFill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Hotéis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Prédios comerciais e residenciais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Hospitais</a:t>
            </a:r>
            <a:endParaRPr lang="pt-BR" sz="2000" dirty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Igrejas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Clubes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Escolas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Livrarias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Museus</a:t>
            </a:r>
          </a:p>
          <a:p>
            <a:pPr marL="342900" indent="-342900" algn="just">
              <a:buFontTx/>
              <a:buChar char="-"/>
            </a:pPr>
            <a:r>
              <a:rPr lang="pt-BR" sz="2000" dirty="0">
                <a:solidFill>
                  <a:schemeClr val="tx1"/>
                </a:solidFill>
              </a:rPr>
              <a:t>Restaurantes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Teatros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7" name="Picture 2" descr="C:\Users\brjorgiardin\Documents\Produtos\Predial\Fire Amanco\Comparativo\Fotos\IMG_20141009_132835_8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627" y="2486584"/>
            <a:ext cx="1205111" cy="21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brjorgiardin\Documents\Fotos\Fire\Francisco\Obra FAE – Curitiba\IMG_20150330_152710_66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595" y="3048533"/>
            <a:ext cx="1061993" cy="188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brjorgiardin\Documents\Fotos\Fire\Francisco\Obra Maiojama - Porto alegre\IMG_20151111_092911741_HD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740" y="4108216"/>
            <a:ext cx="1197887" cy="21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brjorgiardin\Documents\Fotos\Fire\Silvia\Malui Manso Chapara Guimaraes MT\IMG_20141202_155939_3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966" y="4974573"/>
            <a:ext cx="2244674" cy="12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UTILIZAÇÃO</a:t>
            </a:r>
            <a:endParaRPr lang="en-US" dirty="0"/>
          </a:p>
        </p:txBody>
      </p:sp>
      <p:sp>
        <p:nvSpPr>
          <p:cNvPr id="16" name="TextBox 28"/>
          <p:cNvSpPr txBox="1">
            <a:spLocks noGrp="1"/>
          </p:cNvSpPr>
          <p:nvPr>
            <p:ph idx="1"/>
          </p:nvPr>
        </p:nvSpPr>
        <p:spPr>
          <a:xfrm>
            <a:off x="514350" y="1828800"/>
            <a:ext cx="9258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37B4A"/>
                </a:solidFill>
                <a:latin typeface="MyriadPro-Regular"/>
                <a:cs typeface="MyriadPro-Regular"/>
              </a:defRPr>
            </a:lvl1pPr>
          </a:lstStyle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Mesmo em obras de risco leve, pode haver regiões onde o risco é considerado maior, nestes casos é necessário realizar uma transição para metal.</a:t>
            </a:r>
          </a:p>
          <a:p>
            <a:pPr algn="just"/>
            <a:endParaRPr lang="pt-BR" sz="20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Estacionamento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Cozinha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chemeClr val="tx1"/>
                </a:solidFill>
              </a:rPr>
              <a:t>Depósito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" name="Picture 8" descr="C:\Users\brjorgiardin\Documents\Cliente\Odebrecht\Praça São Paulo\04_03_15\IMG_20150304_091357_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21" y="2636912"/>
            <a:ext cx="651427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INSTALAÇÃO</a:t>
            </a:r>
            <a:endParaRPr lang="en-US" dirty="0"/>
          </a:p>
        </p:txBody>
      </p:sp>
      <p:sp>
        <p:nvSpPr>
          <p:cNvPr id="34" name="Rectangle 8"/>
          <p:cNvSpPr/>
          <p:nvPr/>
        </p:nvSpPr>
        <p:spPr>
          <a:xfrm>
            <a:off x="963820" y="1863704"/>
            <a:ext cx="1095044" cy="2816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1136856" y="1806554"/>
            <a:ext cx="871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1400" b="1">
                <a:solidFill>
                  <a:schemeClr val="bg1"/>
                </a:solidFill>
                <a:latin typeface="Trebuchet MS" pitchFamily="34" charset="0"/>
              </a:rPr>
              <a:t>1º</a:t>
            </a:r>
          </a:p>
        </p:txBody>
      </p:sp>
      <p:grpSp>
        <p:nvGrpSpPr>
          <p:cNvPr id="36" name="Group 15"/>
          <p:cNvGrpSpPr/>
          <p:nvPr/>
        </p:nvGrpSpPr>
        <p:grpSpPr>
          <a:xfrm>
            <a:off x="2242818" y="2114051"/>
            <a:ext cx="1368152" cy="1392947"/>
            <a:chOff x="1321785" y="1801754"/>
            <a:chExt cx="1862666" cy="1610651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37" name="Imagem 13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08" t="8443" r="7039" b="8798"/>
            <a:stretch/>
          </p:blipFill>
          <p:spPr bwMode="auto">
            <a:xfrm>
              <a:off x="1490134" y="1801754"/>
              <a:ext cx="1525968" cy="1056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ound Same Side Corner Rectangle 20"/>
            <p:cNvSpPr/>
            <p:nvPr/>
          </p:nvSpPr>
          <p:spPr>
            <a:xfrm>
              <a:off x="1490134" y="2858194"/>
              <a:ext cx="1525968" cy="554211"/>
            </a:xfrm>
            <a:prstGeom prst="round2SameRect">
              <a:avLst>
                <a:gd name="adj1" fmla="val 0"/>
                <a:gd name="adj2" fmla="val 2691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Limpeza</a:t>
              </a:r>
            </a:p>
          </p:txBody>
        </p:sp>
        <p:cxnSp>
          <p:nvCxnSpPr>
            <p:cNvPr id="39" name="Straight Connector 26"/>
            <p:cNvCxnSpPr/>
            <p:nvPr/>
          </p:nvCxnSpPr>
          <p:spPr>
            <a:xfrm>
              <a:off x="1321785" y="2855938"/>
              <a:ext cx="1862666" cy="0"/>
            </a:xfrm>
            <a:prstGeom prst="line">
              <a:avLst/>
            </a:prstGeom>
            <a:grpFill/>
            <a:ln w="38100" cmpd="sng">
              <a:solidFill>
                <a:srgbClr val="009E4D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0"/>
          <p:cNvSpPr/>
          <p:nvPr/>
        </p:nvSpPr>
        <p:spPr>
          <a:xfrm>
            <a:off x="928895" y="3831096"/>
            <a:ext cx="1095044" cy="2816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1136856" y="3788232"/>
            <a:ext cx="871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1400" b="1">
                <a:solidFill>
                  <a:schemeClr val="bg1"/>
                </a:solidFill>
                <a:latin typeface="Trebuchet MS" pitchFamily="34" charset="0"/>
              </a:rPr>
              <a:t>2º</a:t>
            </a:r>
          </a:p>
        </p:txBody>
      </p:sp>
      <p:grpSp>
        <p:nvGrpSpPr>
          <p:cNvPr id="42" name="Group 47"/>
          <p:cNvGrpSpPr/>
          <p:nvPr/>
        </p:nvGrpSpPr>
        <p:grpSpPr>
          <a:xfrm>
            <a:off x="2242818" y="4136600"/>
            <a:ext cx="1368152" cy="1102338"/>
            <a:chOff x="1321785" y="4345656"/>
            <a:chExt cx="1862666" cy="1274623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43" name="Imagem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101" b="22423"/>
            <a:stretch/>
          </p:blipFill>
          <p:spPr bwMode="auto">
            <a:xfrm>
              <a:off x="1446064" y="4345656"/>
              <a:ext cx="1584000" cy="8153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ound Same Side Corner Rectangle 32"/>
            <p:cNvSpPr/>
            <p:nvPr/>
          </p:nvSpPr>
          <p:spPr>
            <a:xfrm>
              <a:off x="1490134" y="5066068"/>
              <a:ext cx="1525968" cy="554211"/>
            </a:xfrm>
            <a:prstGeom prst="round2SameRect">
              <a:avLst>
                <a:gd name="adj1" fmla="val 0"/>
                <a:gd name="adj2" fmla="val 2691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100" dirty="0">
                  <a:solidFill>
                    <a:srgbClr val="FFFFFF"/>
                  </a:solidFill>
                  <a:latin typeface="Trebuchet MS"/>
                  <a:cs typeface="Trebuchet MS"/>
                </a:rPr>
                <a:t>Corte</a:t>
              </a:r>
            </a:p>
          </p:txBody>
        </p:sp>
        <p:cxnSp>
          <p:nvCxnSpPr>
            <p:cNvPr id="45" name="Straight Connector 33"/>
            <p:cNvCxnSpPr/>
            <p:nvPr/>
          </p:nvCxnSpPr>
          <p:spPr>
            <a:xfrm>
              <a:off x="1321785" y="5063812"/>
              <a:ext cx="1862666" cy="0"/>
            </a:xfrm>
            <a:prstGeom prst="line">
              <a:avLst/>
            </a:prstGeom>
            <a:grpFill/>
            <a:ln w="38100" cmpd="sng">
              <a:solidFill>
                <a:srgbClr val="009E4D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36"/>
          <p:cNvSpPr/>
          <p:nvPr/>
        </p:nvSpPr>
        <p:spPr>
          <a:xfrm>
            <a:off x="5392764" y="1835187"/>
            <a:ext cx="1158921" cy="2505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37"/>
          <p:cNvSpPr txBox="1">
            <a:spLocks noChangeArrowheads="1"/>
          </p:cNvSpPr>
          <p:nvPr/>
        </p:nvSpPr>
        <p:spPr bwMode="auto">
          <a:xfrm>
            <a:off x="5774777" y="1770099"/>
            <a:ext cx="5022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1400" b="1">
                <a:solidFill>
                  <a:schemeClr val="bg1"/>
                </a:solidFill>
                <a:latin typeface="Trebuchet MS" pitchFamily="34" charset="0"/>
              </a:rPr>
              <a:t>3º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6498662" y="2097644"/>
            <a:ext cx="1568487" cy="1118166"/>
            <a:chOff x="5651500" y="1801813"/>
            <a:chExt cx="2578100" cy="1851183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49" name="Imagem 7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889" t="18259" r="6353"/>
            <a:stretch/>
          </p:blipFill>
          <p:spPr bwMode="auto">
            <a:xfrm>
              <a:off x="6171216" y="1801813"/>
              <a:ext cx="1497996" cy="10568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ound Same Side Corner Rectangle 38"/>
            <p:cNvSpPr/>
            <p:nvPr/>
          </p:nvSpPr>
          <p:spPr>
            <a:xfrm>
              <a:off x="5778501" y="2858193"/>
              <a:ext cx="2218266" cy="794803"/>
            </a:xfrm>
            <a:prstGeom prst="round2SameRect">
              <a:avLst>
                <a:gd name="adj1" fmla="val 0"/>
                <a:gd name="adj2" fmla="val 1413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300" dirty="0">
                  <a:solidFill>
                    <a:srgbClr val="FFFFFF"/>
                  </a:solidFill>
                  <a:latin typeface="Trebuchet MS"/>
                  <a:cs typeface="Trebuchet MS"/>
                </a:rPr>
                <a:t>Adesivo</a:t>
              </a:r>
            </a:p>
          </p:txBody>
        </p:sp>
        <p:cxnSp>
          <p:nvCxnSpPr>
            <p:cNvPr id="51" name="Straight Connector 39"/>
            <p:cNvCxnSpPr/>
            <p:nvPr/>
          </p:nvCxnSpPr>
          <p:spPr>
            <a:xfrm>
              <a:off x="5651500" y="2855938"/>
              <a:ext cx="2578100" cy="0"/>
            </a:xfrm>
            <a:prstGeom prst="line">
              <a:avLst/>
            </a:prstGeom>
            <a:grpFill/>
            <a:ln w="38100" cmpd="sng">
              <a:solidFill>
                <a:srgbClr val="009E4D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41"/>
          <p:cNvSpPr/>
          <p:nvPr/>
        </p:nvSpPr>
        <p:spPr>
          <a:xfrm>
            <a:off x="5392764" y="3857701"/>
            <a:ext cx="1156747" cy="2483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5844627" y="3787851"/>
            <a:ext cx="5000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1400" b="1">
                <a:solidFill>
                  <a:schemeClr val="bg1"/>
                </a:solidFill>
                <a:latin typeface="Trebuchet MS" pitchFamily="34" charset="0"/>
              </a:rPr>
              <a:t>4º</a:t>
            </a:r>
          </a:p>
        </p:txBody>
      </p:sp>
      <p:grpSp>
        <p:nvGrpSpPr>
          <p:cNvPr id="54" name="Group 49"/>
          <p:cNvGrpSpPr/>
          <p:nvPr/>
        </p:nvGrpSpPr>
        <p:grpSpPr>
          <a:xfrm>
            <a:off x="6590787" y="4027785"/>
            <a:ext cx="1447960" cy="1118857"/>
            <a:chOff x="6002867" y="4165600"/>
            <a:chExt cx="1862666" cy="1454679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55" name="Imagem 9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65" t="25105" r="7470" b="6373"/>
            <a:stretch/>
          </p:blipFill>
          <p:spPr bwMode="auto">
            <a:xfrm>
              <a:off x="6171216" y="4165600"/>
              <a:ext cx="1525968" cy="89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ound Same Side Corner Rectangle 43"/>
            <p:cNvSpPr/>
            <p:nvPr/>
          </p:nvSpPr>
          <p:spPr>
            <a:xfrm>
              <a:off x="6171216" y="5066068"/>
              <a:ext cx="1525968" cy="554211"/>
            </a:xfrm>
            <a:prstGeom prst="round2SameRect">
              <a:avLst>
                <a:gd name="adj1" fmla="val 0"/>
                <a:gd name="adj2" fmla="val 26916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pt-BR" sz="1300" dirty="0">
                  <a:solidFill>
                    <a:srgbClr val="FFFFFF"/>
                  </a:solidFill>
                  <a:latin typeface="Trebuchet MS"/>
                  <a:cs typeface="Trebuchet MS"/>
                </a:rPr>
                <a:t>Encaixe</a:t>
              </a:r>
            </a:p>
          </p:txBody>
        </p:sp>
        <p:cxnSp>
          <p:nvCxnSpPr>
            <p:cNvPr id="57" name="Straight Connector 44"/>
            <p:cNvCxnSpPr/>
            <p:nvPr/>
          </p:nvCxnSpPr>
          <p:spPr>
            <a:xfrm>
              <a:off x="6002867" y="5063812"/>
              <a:ext cx="1862666" cy="0"/>
            </a:xfrm>
            <a:prstGeom prst="line">
              <a:avLst/>
            </a:prstGeom>
            <a:grpFill/>
            <a:ln w="38100" cmpd="sng">
              <a:solidFill>
                <a:srgbClr val="009E4D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3"/>
          <p:cNvCxnSpPr/>
          <p:nvPr/>
        </p:nvCxnSpPr>
        <p:spPr>
          <a:xfrm flipV="1">
            <a:off x="4639444" y="1806554"/>
            <a:ext cx="0" cy="3632346"/>
          </a:xfrm>
          <a:prstGeom prst="line">
            <a:avLst/>
          </a:prstGeom>
          <a:ln w="76200" cap="rnd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7792" y="5517232"/>
            <a:ext cx="985225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pt-BR" altLang="en-US" sz="1400" b="1" dirty="0">
                <a:latin typeface="MyriadPro-Regular" pitchFamily="34" charset="0"/>
              </a:rPr>
              <a:t>Junta Simples: </a:t>
            </a:r>
            <a:r>
              <a:rPr lang="pt-BR" altLang="en-US" sz="1400" dirty="0">
                <a:latin typeface="MyriadPro-Regular" pitchFamily="34" charset="0"/>
              </a:rPr>
              <a:t>A união de tubos e conexões é feito por junta soldável a frio com Adesivo CPVC, mais rápido e sem necessidades de equipamentos e ferramentas auxiliares.</a:t>
            </a:r>
          </a:p>
          <a:p>
            <a:endParaRPr lang="pt-BR" altLang="en-US" sz="1400" dirty="0" smtClean="0">
              <a:latin typeface="MyriadPro-Regular" pitchFamily="34" charset="0"/>
            </a:endParaRPr>
          </a:p>
          <a:p>
            <a:r>
              <a:rPr lang="pt-BR" altLang="en-US" sz="1400" dirty="0" smtClean="0">
                <a:latin typeface="MyriadPro-Regular" pitchFamily="34" charset="0"/>
              </a:rPr>
              <a:t>- </a:t>
            </a:r>
            <a:r>
              <a:rPr lang="pt-BR" altLang="en-US" sz="1400" dirty="0">
                <a:latin typeface="MyriadPro-Regular" pitchFamily="34" charset="0"/>
              </a:rPr>
              <a:t>Não necessita de solda ou rosca</a:t>
            </a:r>
            <a:r>
              <a:rPr lang="pt-BR" altLang="en-US" sz="1400" dirty="0" smtClean="0">
                <a:latin typeface="MyriadPro-Regular" pitchFamily="34" charset="0"/>
              </a:rPr>
              <a:t>. - </a:t>
            </a:r>
            <a:r>
              <a:rPr lang="pt-BR" altLang="en-US" sz="1400" dirty="0">
                <a:latin typeface="MyriadPro-Regular" pitchFamily="34" charset="0"/>
              </a:rPr>
              <a:t>Solução conhecida pelo instalador</a:t>
            </a:r>
            <a:r>
              <a:rPr lang="pt-BR" altLang="en-US" sz="1400" dirty="0" smtClean="0">
                <a:latin typeface="MyriadPro-Regular" pitchFamily="34" charset="0"/>
              </a:rPr>
              <a:t>. - </a:t>
            </a:r>
            <a:r>
              <a:rPr lang="pt-BR" altLang="en-US" sz="1400" dirty="0">
                <a:latin typeface="MyriadPro-Regular" pitchFamily="34" charset="0"/>
              </a:rPr>
              <a:t>Rapidez de instalação, alta eficiência na instalação.</a:t>
            </a:r>
          </a:p>
          <a:p>
            <a:r>
              <a:rPr lang="pt-BR" altLang="en-US" sz="1400" dirty="0">
                <a:latin typeface="MyriadPro-Regular" pitchFamily="34" charset="0"/>
              </a:rPr>
              <a:t>- Pontos de inspeção (adesivo colorido contrasta com o tubo</a:t>
            </a:r>
            <a:r>
              <a:rPr lang="pt-BR" altLang="en-US" sz="1400" dirty="0" smtClean="0">
                <a:latin typeface="MyriadPro-Regular" pitchFamily="34" charset="0"/>
              </a:rPr>
              <a:t>). </a:t>
            </a:r>
            <a:r>
              <a:rPr lang="es-CO" altLang="en-US" sz="1400" dirty="0" smtClean="0">
                <a:latin typeface="MyriadPro-Regular" pitchFamily="34" charset="0"/>
              </a:rPr>
              <a:t>– Instalações </a:t>
            </a:r>
            <a:r>
              <a:rPr lang="es-CO" altLang="en-US" sz="1400" dirty="0" err="1" smtClean="0">
                <a:latin typeface="MyriadPro-Regular" pitchFamily="34" charset="0"/>
              </a:rPr>
              <a:t>limpas</a:t>
            </a:r>
            <a:r>
              <a:rPr lang="es-CO" altLang="en-US" sz="1400" dirty="0" smtClean="0">
                <a:latin typeface="MyriadPro-Regular" pitchFamily="34" charset="0"/>
              </a:rPr>
              <a:t>.</a:t>
            </a:r>
            <a:endParaRPr lang="es-CO" altLang="en-US" sz="1400" dirty="0">
              <a:latin typeface="MyriadPro-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MÉTODOS DE INSTALAÇÃO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Suportes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Devem ser utilizados os tipos de suportes indicados pelo fabricante dos tubos e conexões de CPVC. Esses suportes devem ser fabricados de material ferroso, e não possuir bordas ásperas ou afiadas que entrem em contato com o CPVC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Os suportes devem permitir a movimentação longitudinal da tubulação, devido ao efeito de dilatação e contração gerado pelas variações de </a:t>
            </a:r>
            <a:r>
              <a:rPr lang="pt-BR" sz="2800" dirty="0" smtClean="0"/>
              <a:t>temperatura.</a:t>
            </a:r>
          </a:p>
        </p:txBody>
      </p:sp>
    </p:spTree>
    <p:extLst>
      <p:ext uri="{BB962C8B-B14F-4D97-AF65-F5344CB8AC3E}">
        <p14:creationId xmlns:p14="http://schemas.microsoft.com/office/powerpoint/2010/main" val="147204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MÉTODOS DE INSTALAÇÃO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/>
              <a:t>Instalação </a:t>
            </a:r>
            <a:r>
              <a:rPr lang="pt-BR" sz="2800" b="1" dirty="0"/>
              <a:t>dos chuveiros automáticos (sprinklers</a:t>
            </a:r>
            <a:r>
              <a:rPr lang="pt-BR" sz="2800" b="1" dirty="0" smtClean="0"/>
              <a:t>)</a:t>
            </a:r>
          </a:p>
          <a:p>
            <a:r>
              <a:rPr lang="pt-BR" sz="2800" dirty="0"/>
              <a:t>A instalação dos chuveiros automáticos deve ser realizada depois que todos os tubos e conexões de CPVC estiverem unidos. No caso das juntas soldadas, deve-se aguardar um tempo de cura do adesivo de no mínimo 30 </a:t>
            </a:r>
            <a:r>
              <a:rPr lang="pt-BR" sz="2800" dirty="0" smtClean="0"/>
              <a:t>minutos.</a:t>
            </a:r>
            <a:endParaRPr lang="pt-BR" sz="2800" dirty="0" smtClean="0"/>
          </a:p>
          <a:p>
            <a:r>
              <a:rPr lang="pt-BR" sz="2800" dirty="0"/>
              <a:t>Ao instalar os chuveiros automáticos, deve-se </a:t>
            </a:r>
            <a:r>
              <a:rPr lang="pt-BR" sz="2800" dirty="0" smtClean="0"/>
              <a:t>apoiar </a:t>
            </a:r>
            <a:r>
              <a:rPr lang="pt-BR" sz="2800" dirty="0"/>
              <a:t>a tubulação de maneira segura para evitar a rotação da tubulação e das conexões nas quais se aplicou o adesivo previamente.</a:t>
            </a:r>
          </a:p>
        </p:txBody>
      </p:sp>
    </p:spTree>
    <p:extLst>
      <p:ext uri="{BB962C8B-B14F-4D97-AF65-F5344CB8AC3E}">
        <p14:creationId xmlns:p14="http://schemas.microsoft.com/office/powerpoint/2010/main" val="242030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MÉTODOS DE INSTALAÇÃO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 smtClean="0"/>
              <a:t>Transição </a:t>
            </a:r>
            <a:r>
              <a:rPr lang="pt-BR" sz="2800" b="1" dirty="0"/>
              <a:t>das tubulações de CPVC para outros </a:t>
            </a:r>
            <a:r>
              <a:rPr lang="pt-BR" sz="2800" b="1" dirty="0" smtClean="0"/>
              <a:t>materiais</a:t>
            </a:r>
          </a:p>
          <a:p>
            <a:r>
              <a:rPr lang="pt-BR" sz="2800" dirty="0"/>
              <a:t>A transição de tubos e conexões de CPVC para outros materiais pode ser realizada com a utilização de conexões de CPVC roscadas, </a:t>
            </a:r>
            <a:r>
              <a:rPr lang="pt-BR" sz="2800" dirty="0" err="1"/>
              <a:t>flangeadas</a:t>
            </a:r>
            <a:r>
              <a:rPr lang="pt-BR" sz="2800" dirty="0"/>
              <a:t>, dispositivos ou </a:t>
            </a:r>
            <a:r>
              <a:rPr lang="pt-BR" sz="2800" dirty="0" smtClean="0"/>
              <a:t>adaptadores.  </a:t>
            </a:r>
          </a:p>
          <a:p>
            <a:r>
              <a:rPr lang="pt-BR" sz="2800" dirty="0" err="1" smtClean="0"/>
              <a:t>Obs</a:t>
            </a:r>
            <a:r>
              <a:rPr lang="pt-BR" sz="2800" dirty="0" smtClean="0"/>
              <a:t>:  </a:t>
            </a:r>
            <a:r>
              <a:rPr lang="pt-BR" sz="2800" dirty="0"/>
              <a:t>é vedada a confecção de rosca e ranhuras diretamente na parede dos tubos de CPVC</a:t>
            </a:r>
            <a:r>
              <a:rPr lang="pt-BR" sz="2800" dirty="0" smtClean="0"/>
              <a:t>.</a:t>
            </a:r>
          </a:p>
          <a:p>
            <a:endParaRPr lang="pt-B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645028"/>
            <a:ext cx="2180878" cy="13289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8" y="4645027"/>
            <a:ext cx="1544602" cy="16642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65" y="4620158"/>
            <a:ext cx="1353644" cy="16891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842">
            <a:off x="6732243" y="4360810"/>
            <a:ext cx="2523768" cy="17462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tângulo de cantos arredondados 23"/>
          <p:cNvSpPr>
            <a:spLocks noChangeArrowheads="1"/>
          </p:cNvSpPr>
          <p:nvPr/>
        </p:nvSpPr>
        <p:spPr bwMode="auto">
          <a:xfrm>
            <a:off x="246956" y="6323325"/>
            <a:ext cx="4173735" cy="327025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pPr algn="ctr" defTabSz="449263">
              <a:defRPr/>
            </a:pPr>
            <a:r>
              <a:rPr lang="pt-BR" altLang="pt-BR" sz="1300" b="1" dirty="0">
                <a:solidFill>
                  <a:srgbClr val="FFFFFF"/>
                </a:solidFill>
                <a:latin typeface="Arial" charset="0"/>
                <a:sym typeface="Arial" pitchFamily="34" charset="0"/>
              </a:rPr>
              <a:t>1. AÇO CARBONO SOLDÁVEL</a:t>
            </a:r>
          </a:p>
        </p:txBody>
      </p:sp>
    </p:spTree>
    <p:extLst>
      <p:ext uri="{BB962C8B-B14F-4D97-AF65-F5344CB8AC3E}">
        <p14:creationId xmlns:p14="http://schemas.microsoft.com/office/powerpoint/2010/main" val="31510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bspk-2016-presentation-templa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3H50 RUSS FLEMING" id="{E1A9B9BF-40BC-C942-BD9F-CBAE7971769F}" vid="{4CE23D1F-3F55-234F-A610-8EB86131F62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cbspk-2016-presentation-template</Template>
  <TotalTime>390</TotalTime>
  <Pages>28</Pages>
  <Words>856</Words>
  <Application>Microsoft Office PowerPoint</Application>
  <PresentationFormat>Slides de 35 mm</PresentationFormat>
  <Paragraphs>138</Paragraphs>
  <Slides>22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cbspk-2016-presentation-template</vt:lpstr>
      <vt:lpstr>Melhores práticas para instalação de rede de sprinkler utilizando tubos e conexões em CPVC</vt:lpstr>
      <vt:lpstr>APRESENTAÇÃO</vt:lpstr>
      <vt:lpstr>Apresentação do PowerPoint</vt:lpstr>
      <vt:lpstr>UTILIZAÇÃO</vt:lpstr>
      <vt:lpstr>UTILIZAÇÃO</vt:lpstr>
      <vt:lpstr>INSTALAÇÃO</vt:lpstr>
      <vt:lpstr>MÉTODOS DE INSTALAÇÃO </vt:lpstr>
      <vt:lpstr>MÉTODOS DE INSTALAÇÃO </vt:lpstr>
      <vt:lpstr>MÉTODOS DE INSTALAÇÃO </vt:lpstr>
      <vt:lpstr>TIPOS POSSÍVEIS DE TRANSIÇÃO</vt:lpstr>
      <vt:lpstr>TIPOS POSSÍVEIS DE TRANSIÇÃO</vt:lpstr>
      <vt:lpstr>TIPOS POSSÍVEIS DE TRANSIÇÃO</vt:lpstr>
      <vt:lpstr>MÉTODOS DE INSTALAÇÃO </vt:lpstr>
      <vt:lpstr>Apresentação do PowerPoint</vt:lpstr>
      <vt:lpstr>Apresentação do PowerPoint</vt:lpstr>
      <vt:lpstr>Apresentação do PowerPoint</vt:lpstr>
      <vt:lpstr>Apresentação do PowerPoint</vt:lpstr>
      <vt:lpstr>VANTAGENS</vt:lpstr>
      <vt:lpstr>VANTAGENS</vt:lpstr>
      <vt:lpstr>VANTAGENS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Melhores práticas para instação de rede de sprinkler utilizando tubos e conexões em CPVC</dc:title>
  <dc:creator>Ricardo Giardini</dc:creator>
  <cp:lastModifiedBy>Ricardo Giardini</cp:lastModifiedBy>
  <cp:revision>36</cp:revision>
  <cp:lastPrinted>2013-03-11T19:08:15Z</cp:lastPrinted>
  <dcterms:created xsi:type="dcterms:W3CDTF">2016-10-10T13:05:42Z</dcterms:created>
  <dcterms:modified xsi:type="dcterms:W3CDTF">2016-10-24T13:27:41Z</dcterms:modified>
</cp:coreProperties>
</file>